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C71"/>
    <a:srgbClr val="FFF799"/>
    <a:srgbClr val="F7941E"/>
    <a:srgbClr val="0039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2" autoAdjust="0"/>
    <p:restoredTop sz="94640" autoAdjust="0"/>
  </p:normalViewPr>
  <p:slideViewPr>
    <p:cSldViewPr>
      <p:cViewPr>
        <p:scale>
          <a:sx n="60" d="100"/>
          <a:sy n="60" d="100"/>
        </p:scale>
        <p:origin x="-142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1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A247-7AB1-49D0-A773-E7E2E6B5B92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398F1-2161-4F83-AD7B-A910BFECD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5599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C6DC-8D1D-4C35-A043-EE0726C529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E3DEB-AA6F-4AD2-AF89-E0E9FAE21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410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79600"/>
            <a:ext cx="7772400" cy="1470025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5825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628900" y="4876800"/>
            <a:ext cx="3886200" cy="9144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enter date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71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0775"/>
            <a:ext cx="7772400" cy="1470025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628900" y="4117975"/>
            <a:ext cx="3886200" cy="9144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enter date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44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7848600" cy="3382963"/>
          </a:xfrm>
        </p:spPr>
        <p:txBody>
          <a:bodyPr/>
          <a:lstStyle>
            <a:lvl2pPr marL="742950" indent="-285750">
              <a:buSzPct val="75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62484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285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194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8194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7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599"/>
            <a:ext cx="495300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54821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45755"/>
            <a:ext cx="2743200" cy="706845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81200"/>
            <a:ext cx="2743200" cy="3886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33800" y="228600"/>
            <a:ext cx="49530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i="0" kern="1200">
                <a:solidFill>
                  <a:schemeClr val="bg1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929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599"/>
            <a:ext cx="495300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54821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33800" y="228600"/>
            <a:ext cx="49530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i="0" kern="1200">
                <a:solidFill>
                  <a:schemeClr val="bg1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372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1143000"/>
            <a:ext cx="5486400" cy="3508374"/>
          </a:xfrm>
          <a:ln w="762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505200" y="4724400"/>
            <a:ext cx="3697288" cy="12192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None/>
              <a:defRPr lang="en-US" sz="2000" b="0" i="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356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752600"/>
            <a:ext cx="3862053" cy="2898774"/>
          </a:xfrm>
          <a:ln w="762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724400" y="1752600"/>
            <a:ext cx="3862053" cy="2898774"/>
          </a:xfrm>
          <a:ln w="762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724400" y="4876800"/>
            <a:ext cx="3886200" cy="8382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None/>
              <a:defRPr lang="en-US" sz="2000" b="0" i="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0"/>
              </a:spcBef>
              <a:buNone/>
              <a:defRPr lang="en-US" sz="2000" b="0" i="0" kern="1200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3400" y="4876800"/>
            <a:ext cx="3886200" cy="83820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None/>
              <a:defRPr lang="en-US" sz="2000" b="0" i="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435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9539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77724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527FC1E-3D63-4035-8013-B300E06904B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63246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32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3" r:id="rId5"/>
    <p:sldLayoutId id="2147483679" r:id="rId6"/>
    <p:sldLayoutId id="2147483674" r:id="rId7"/>
    <p:sldLayoutId id="2147483678" r:id="rId8"/>
    <p:sldLayoutId id="214748367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400" i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514350" indent="-514350" algn="l" defTabSz="914400" rtl="0" eaLnBrk="1" latinLnBrk="0" hangingPunct="1">
        <a:spcBef>
          <a:spcPts val="1200"/>
        </a:spcBef>
        <a:buClr>
          <a:srgbClr val="003974"/>
        </a:buClr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ts val="1200"/>
        </a:spcBef>
        <a:buClr>
          <a:srgbClr val="003974"/>
        </a:buClr>
        <a:buSzPct val="75000"/>
        <a:buFont typeface="Wingdings" pitchFamily="2" charset="2"/>
        <a:buChar char="§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ts val="1200"/>
        </a:spcBef>
        <a:buClr>
          <a:srgbClr val="003974"/>
        </a:buClr>
        <a:buFont typeface="Wingdings" pitchFamily="2" charset="2"/>
        <a:buChar char="s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ts val="1200"/>
        </a:spcBef>
        <a:buClr>
          <a:srgbClr val="003974"/>
        </a:buClr>
        <a:buSzPct val="75000"/>
        <a:buFont typeface="Courier New" pitchFamily="49" charset="0"/>
        <a:buChar char="o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60575" indent="-231775" algn="l" defTabSz="914400" rtl="0" eaLnBrk="1" latinLnBrk="0" hangingPunct="1">
        <a:spcBef>
          <a:spcPts val="1200"/>
        </a:spcBef>
        <a:buClr>
          <a:srgbClr val="003974"/>
        </a:buClr>
        <a:buFont typeface="Calibri" pitchFamily="34" charset="0"/>
        <a:buChar char="­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2263775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Myriad Web" pitchFamily="34" charset="0"/>
              </a:rPr>
              <a:t>Advisor top tips 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453825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yriad Web" pitchFamily="34" charset="0"/>
              </a:rPr>
              <a:t>Key Club: M</a:t>
            </a:r>
            <a:r>
              <a:rPr lang="en-US" sz="3200" dirty="0" smtClean="0">
                <a:latin typeface="Myriad Web" pitchFamily="34" charset="0"/>
              </a:rPr>
              <a:t>entoring </a:t>
            </a:r>
            <a:r>
              <a:rPr lang="en-US" sz="3200" dirty="0" smtClean="0">
                <a:latin typeface="Myriad Web" pitchFamily="34" charset="0"/>
              </a:rPr>
              <a:t>leaders since 1925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0" y="1981200"/>
            <a:ext cx="5715000" cy="3048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yriad Web" pitchFamily="34" charset="0"/>
              </a:rPr>
              <a:t>Help your </a:t>
            </a:r>
            <a:r>
              <a:rPr lang="en-US" sz="3600" dirty="0" smtClean="0">
                <a:latin typeface="Myriad Web" pitchFamily="34" charset="0"/>
              </a:rPr>
              <a:t>members </a:t>
            </a:r>
            <a:r>
              <a:rPr lang="en-US" sz="3600" dirty="0" smtClean="0">
                <a:latin typeface="Myriad Web" pitchFamily="34" charset="0"/>
              </a:rPr>
              <a:t>find new service opportunities that they want </a:t>
            </a:r>
            <a:r>
              <a:rPr lang="en-US" sz="3600" dirty="0" smtClean="0">
                <a:latin typeface="Myriad Web" pitchFamily="34" charset="0"/>
              </a:rPr>
              <a:t>to do.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57600" y="1143000"/>
            <a:ext cx="548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5000" b="1" kern="0" dirty="0">
                <a:latin typeface="Myriad Web" pitchFamily="34" charset="0"/>
                <a:ea typeface="+mj-ea"/>
                <a:cs typeface="+mj-cs"/>
              </a:rPr>
              <a:t>Focus </a:t>
            </a:r>
            <a:r>
              <a:rPr lang="en-US" sz="5000" b="1" kern="0" dirty="0" smtClean="0">
                <a:latin typeface="Myriad Web" pitchFamily="34" charset="0"/>
                <a:ea typeface="+mj-ea"/>
                <a:cs typeface="+mj-cs"/>
              </a:rPr>
              <a:t>on</a:t>
            </a:r>
            <a:r>
              <a:rPr lang="en-US" sz="5000" b="1" kern="0" dirty="0" smtClean="0">
                <a:latin typeface="Myriad Web" pitchFamily="34" charset="0"/>
                <a:ea typeface="+mj-ea"/>
                <a:cs typeface="+mj-cs"/>
              </a:rPr>
              <a:t> </a:t>
            </a:r>
            <a:r>
              <a:rPr lang="en-US" sz="5000" b="1" u="sng" kern="0" dirty="0" smtClean="0">
                <a:latin typeface="Myriad Web" pitchFamily="34" charset="0"/>
                <a:ea typeface="+mj-ea"/>
                <a:cs typeface="+mj-cs"/>
              </a:rPr>
              <a:t>service</a:t>
            </a:r>
            <a:endParaRPr lang="en-US" sz="5000" b="1" u="sng" kern="0" dirty="0">
              <a:latin typeface="Myriad We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Myriad Web" pitchFamily="34" charset="0"/>
              </a:rPr>
              <a:t>Assess </a:t>
            </a:r>
            <a:r>
              <a:rPr lang="en-US" dirty="0" smtClean="0">
                <a:latin typeface="Myriad Web" pitchFamily="34" charset="0"/>
              </a:rPr>
              <a:t>needs of your community </a:t>
            </a:r>
          </a:p>
          <a:p>
            <a:r>
              <a:rPr lang="en-US" dirty="0" smtClean="0">
                <a:latin typeface="Myriad Web" pitchFamily="34" charset="0"/>
              </a:rPr>
              <a:t>Observe </a:t>
            </a:r>
            <a:r>
              <a:rPr lang="en-US" dirty="0" smtClean="0">
                <a:latin typeface="Myriad Web" pitchFamily="34" charset="0"/>
              </a:rPr>
              <a:t>club members’ biggest interests</a:t>
            </a:r>
            <a:endParaRPr lang="en-US" dirty="0" smtClean="0">
              <a:latin typeface="Myriad Web" pitchFamily="34" charset="0"/>
            </a:endParaRPr>
          </a:p>
          <a:p>
            <a:r>
              <a:rPr lang="en-US" dirty="0" smtClean="0">
                <a:latin typeface="Myriad Web" pitchFamily="34" charset="0"/>
              </a:rPr>
              <a:t>Pay attention to their skills</a:t>
            </a:r>
            <a:endParaRPr lang="en-US" dirty="0" smtClean="0">
              <a:latin typeface="Myriad Web" pitchFamily="34" charset="0"/>
            </a:endParaRPr>
          </a:p>
          <a:p>
            <a:r>
              <a:rPr lang="en-US" dirty="0" smtClean="0">
                <a:latin typeface="Myriad Web" pitchFamily="34" charset="0"/>
              </a:rPr>
              <a:t>If </a:t>
            </a:r>
            <a:r>
              <a:rPr lang="en-US" dirty="0" smtClean="0">
                <a:latin typeface="Myriad Web" pitchFamily="34" charset="0"/>
              </a:rPr>
              <a:t>no one </a:t>
            </a:r>
            <a:r>
              <a:rPr lang="en-US" dirty="0" smtClean="0">
                <a:latin typeface="Myriad Web" pitchFamily="34" charset="0"/>
              </a:rPr>
              <a:t>shows up for </a:t>
            </a:r>
            <a:r>
              <a:rPr lang="en-US" dirty="0" smtClean="0">
                <a:latin typeface="Myriad Web" pitchFamily="34" charset="0"/>
              </a:rPr>
              <a:t>a certain project, encourage club leaders to evaluate and pick something new</a:t>
            </a:r>
            <a:endParaRPr lang="en-US" dirty="0" smtClean="0">
              <a:latin typeface="Myriad Web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Myriad Web" pitchFamily="34" charset="0"/>
              </a:rPr>
              <a:t>Community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6248400" cy="115093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Myriad Web" pitchFamily="34" charset="0"/>
              </a:rPr>
              <a:t>Service project </a:t>
            </a:r>
            <a:r>
              <a:rPr lang="en-US" sz="2800" dirty="0" smtClean="0">
                <a:latin typeface="Myriad Web" pitchFamily="34" charset="0"/>
              </a:rPr>
              <a:t>ideas</a:t>
            </a:r>
            <a:r>
              <a:rPr lang="en-US" sz="2800" dirty="0" smtClean="0">
                <a:latin typeface="Myriad Web" pitchFamily="34" charset="0"/>
              </a:rPr>
              <a:t/>
            </a:r>
            <a:br>
              <a:rPr lang="en-US" sz="2800" dirty="0" smtClean="0">
                <a:latin typeface="Myriad Web" pitchFamily="34" charset="0"/>
              </a:rPr>
            </a:br>
            <a:r>
              <a:rPr lang="en-US" sz="4000" dirty="0" smtClean="0">
                <a:latin typeface="Myriad Web" pitchFamily="34" charset="0"/>
              </a:rPr>
              <a:t>www.volunteermatch.org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 l="1904" t="15237" r="1904" b="7301"/>
          <a:stretch>
            <a:fillRect/>
          </a:stretch>
        </p:blipFill>
        <p:spPr bwMode="auto">
          <a:xfrm>
            <a:off x="3657600" y="2971800"/>
            <a:ext cx="4800600" cy="289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81000" y="3124200"/>
            <a:ext cx="304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Myriad Web" pitchFamily="34" charset="0"/>
              </a:rPr>
              <a:t>Research service opportunities in your community.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dirty="0" smtClean="0">
                <a:latin typeface="Myriad Web" pitchFamily="34" charset="0"/>
              </a:rPr>
              <a:t>Kiwanis-family Member Services</a:t>
            </a:r>
          </a:p>
          <a:p>
            <a:pPr algn="l">
              <a:spcBef>
                <a:spcPts val="1800"/>
              </a:spcBef>
            </a:pPr>
            <a:r>
              <a:rPr lang="en-US" dirty="0" smtClean="0">
                <a:latin typeface="Myriad Web" pitchFamily="34" charset="0"/>
              </a:rPr>
              <a:t>800-KIWANIS or 317-828-8775</a:t>
            </a:r>
          </a:p>
          <a:p>
            <a:pPr algn="l">
              <a:spcBef>
                <a:spcPts val="1800"/>
              </a:spcBef>
            </a:pPr>
            <a:r>
              <a:rPr lang="en-US" dirty="0" smtClean="0">
                <a:latin typeface="Myriad Web" pitchFamily="34" charset="0"/>
              </a:rPr>
              <a:t>E</a:t>
            </a:r>
            <a:r>
              <a:rPr lang="en-US" dirty="0" smtClean="0">
                <a:latin typeface="Myriad Web" pitchFamily="34" charset="0"/>
              </a:rPr>
              <a:t>xtension </a:t>
            </a:r>
            <a:r>
              <a:rPr lang="en-US" dirty="0" smtClean="0">
                <a:latin typeface="Myriad Web" pitchFamily="34" charset="0"/>
              </a:rPr>
              <a:t>411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8382000" cy="8461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Myriad Web" pitchFamily="34" charset="0"/>
              </a:rPr>
              <a:t>Questions? Need to order materials?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D61BF5CF-AB3C-48B0-A4A7-A3442875D899}" type="datetime1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DF1EDE2-1F6D-49E8-84BC-E7E47F967B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479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Myriad Web" pitchFamily="34" charset="0"/>
              </a:rPr>
              <a:t>Make sure dues are collected</a:t>
            </a:r>
          </a:p>
          <a:p>
            <a:r>
              <a:rPr lang="en-US" sz="3000" dirty="0" smtClean="0">
                <a:latin typeface="Myriad Web" pitchFamily="34" charset="0"/>
              </a:rPr>
              <a:t>Pay dues online to </a:t>
            </a:r>
            <a:r>
              <a:rPr lang="en-US" sz="3000" dirty="0" smtClean="0">
                <a:latin typeface="Myriad Web" pitchFamily="34" charset="0"/>
              </a:rPr>
              <a:t>Key Club International</a:t>
            </a:r>
          </a:p>
          <a:p>
            <a:r>
              <a:rPr lang="en-US" sz="3000" dirty="0" smtClean="0">
                <a:latin typeface="Myriad Web" pitchFamily="34" charset="0"/>
              </a:rPr>
              <a:t>Update membership </a:t>
            </a:r>
            <a:r>
              <a:rPr lang="en-US" sz="3000" dirty="0" smtClean="0">
                <a:latin typeface="Myriad Web" pitchFamily="34" charset="0"/>
              </a:rPr>
              <a:t>roster </a:t>
            </a:r>
            <a:r>
              <a:rPr lang="en-US" sz="3000" dirty="0" smtClean="0">
                <a:latin typeface="Myriad Web" pitchFamily="34" charset="0"/>
              </a:rPr>
              <a:t>on Membership Update Center (www.keyclub.org/MUC)</a:t>
            </a:r>
            <a:endParaRPr lang="en-US" sz="3000" dirty="0" smtClean="0">
              <a:latin typeface="Myriad Web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yriad Web" pitchFamily="34" charset="0"/>
              </a:rPr>
              <a:t>Advisor top tips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yriad Web" pitchFamily="34" charset="0"/>
              </a:rPr>
              <a:t>Meet monthly with your leadership team/board of directors</a:t>
            </a:r>
          </a:p>
          <a:p>
            <a:r>
              <a:rPr lang="en-US" dirty="0" smtClean="0">
                <a:latin typeface="Myriad Web" pitchFamily="34" charset="0"/>
              </a:rPr>
              <a:t>Set agendas</a:t>
            </a:r>
          </a:p>
          <a:p>
            <a:r>
              <a:rPr lang="en-US" dirty="0" smtClean="0">
                <a:latin typeface="Myriad Web" pitchFamily="34" charset="0"/>
              </a:rPr>
              <a:t>Assist with their leadership needs 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yriad Web" pitchFamily="34" charset="0"/>
              </a:rPr>
              <a:t>Advisor top tips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Myriad Web" pitchFamily="34" charset="0"/>
              </a:rPr>
              <a:t>Don’t sit in front of the room or lead any meetings.   </a:t>
            </a:r>
            <a:r>
              <a:rPr lang="en-US" dirty="0" smtClean="0">
                <a:latin typeface="Myriad Web" pitchFamily="34" charset="0"/>
              </a:rPr>
              <a:t>Let the students learn from this experience. </a:t>
            </a:r>
            <a:endParaRPr lang="en-US" dirty="0" smtClean="0">
              <a:latin typeface="Myriad Web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yriad Web" pitchFamily="34" charset="0"/>
              </a:rPr>
              <a:t>Advisor top tips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yriad Web" pitchFamily="34" charset="0"/>
              </a:rPr>
              <a:t>Start an a</a:t>
            </a:r>
            <a:r>
              <a:rPr lang="en-US" dirty="0" smtClean="0">
                <a:latin typeface="Myriad Web" pitchFamily="34" charset="0"/>
              </a:rPr>
              <a:t>dvisory </a:t>
            </a:r>
            <a:r>
              <a:rPr lang="en-US" dirty="0" smtClean="0">
                <a:latin typeface="Myriad Web" pitchFamily="34" charset="0"/>
              </a:rPr>
              <a:t>committee</a:t>
            </a:r>
          </a:p>
          <a:p>
            <a:r>
              <a:rPr lang="en-US" dirty="0" smtClean="0">
                <a:latin typeface="Myriad Web" pitchFamily="34" charset="0"/>
              </a:rPr>
              <a:t>Don’t do it all yourself </a:t>
            </a:r>
          </a:p>
          <a:p>
            <a:r>
              <a:rPr lang="en-US" dirty="0" smtClean="0">
                <a:latin typeface="Myriad Web" pitchFamily="34" charset="0"/>
              </a:rPr>
              <a:t>Help assign s</a:t>
            </a:r>
            <a:r>
              <a:rPr lang="en-US" dirty="0" smtClean="0">
                <a:latin typeface="Myriad Web" pitchFamily="34" charset="0"/>
              </a:rPr>
              <a:t>mall </a:t>
            </a:r>
            <a:r>
              <a:rPr lang="en-US" dirty="0" smtClean="0">
                <a:latin typeface="Myriad Web" pitchFamily="34" charset="0"/>
              </a:rPr>
              <a:t>roles based on skills </a:t>
            </a:r>
          </a:p>
          <a:p>
            <a:r>
              <a:rPr lang="en-US" dirty="0" smtClean="0">
                <a:latin typeface="Myriad Web" pitchFamily="34" charset="0"/>
              </a:rPr>
              <a:t>Put o</a:t>
            </a:r>
            <a:r>
              <a:rPr lang="en-US" dirty="0" smtClean="0">
                <a:latin typeface="Myriad Web" pitchFamily="34" charset="0"/>
              </a:rPr>
              <a:t>ne </a:t>
            </a:r>
            <a:r>
              <a:rPr lang="en-US" dirty="0" smtClean="0">
                <a:latin typeface="Myriad Web" pitchFamily="34" charset="0"/>
              </a:rPr>
              <a:t>person in charge of </a:t>
            </a:r>
            <a:r>
              <a:rPr lang="en-US" dirty="0" smtClean="0">
                <a:latin typeface="Myriad Web" pitchFamily="34" charset="0"/>
              </a:rPr>
              <a:t>annual training</a:t>
            </a:r>
            <a:endParaRPr lang="en-US" dirty="0" smtClean="0">
              <a:latin typeface="Myriad Web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yriad Web" pitchFamily="34" charset="0"/>
              </a:rPr>
              <a:t>Advisor top tips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Myriad Web" pitchFamily="34" charset="0"/>
              </a:rPr>
              <a:t>Hold annual training and planning conference each year with officers.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yriad Web" pitchFamily="34" charset="0"/>
              </a:rPr>
              <a:t>Advisor top tips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Myriad Web" pitchFamily="34" charset="0"/>
              </a:rPr>
              <a:t>Meet frequently with a member of the sponsoring Kiwanis Club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Myriad Web" pitchFamily="34" charset="0"/>
              </a:rPr>
              <a:t>Work with them over a l</a:t>
            </a:r>
            <a:r>
              <a:rPr lang="en-US" dirty="0" smtClean="0">
                <a:latin typeface="Myriad Web" pitchFamily="34" charset="0"/>
              </a:rPr>
              <a:t>unch </a:t>
            </a:r>
            <a:r>
              <a:rPr lang="en-US" dirty="0" smtClean="0">
                <a:latin typeface="Myriad Web" pitchFamily="34" charset="0"/>
              </a:rPr>
              <a:t>or dinner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Myriad Web" pitchFamily="34" charset="0"/>
              </a:rPr>
              <a:t>At the least,  make </a:t>
            </a:r>
            <a:r>
              <a:rPr lang="en-US" dirty="0" smtClean="0">
                <a:latin typeface="Myriad Web" pitchFamily="34" charset="0"/>
              </a:rPr>
              <a:t>regular</a:t>
            </a:r>
            <a:r>
              <a:rPr lang="en-US" dirty="0" smtClean="0">
                <a:latin typeface="Myriad Web" pitchFamily="34" charset="0"/>
              </a:rPr>
              <a:t> </a:t>
            </a:r>
            <a:r>
              <a:rPr lang="en-US" dirty="0" smtClean="0">
                <a:latin typeface="Myriad Web" pitchFamily="34" charset="0"/>
              </a:rPr>
              <a:t>phone </a:t>
            </a:r>
            <a:r>
              <a:rPr lang="en-US" dirty="0" smtClean="0">
                <a:latin typeface="Myriad Web" pitchFamily="34" charset="0"/>
              </a:rPr>
              <a:t>calls</a:t>
            </a:r>
            <a:endParaRPr lang="en-US" dirty="0" smtClean="0">
              <a:latin typeface="Myriad Web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Myriad Web" pitchFamily="34" charset="0"/>
              </a:rPr>
              <a:t>Keep communication lines open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Myriad Web" pitchFamily="34" charset="0"/>
              </a:rPr>
              <a:t>Utilize </a:t>
            </a:r>
            <a:r>
              <a:rPr lang="en-US" dirty="0" err="1" smtClean="0">
                <a:latin typeface="Myriad Web" pitchFamily="34" charset="0"/>
              </a:rPr>
              <a:t>Kiwanians</a:t>
            </a:r>
            <a:r>
              <a:rPr lang="en-US" dirty="0" smtClean="0">
                <a:latin typeface="Myriad Web" pitchFamily="34" charset="0"/>
              </a:rPr>
              <a:t> for </a:t>
            </a:r>
            <a:r>
              <a:rPr lang="en-US" dirty="0" smtClean="0">
                <a:latin typeface="Myriad Web" pitchFamily="34" charset="0"/>
              </a:rPr>
              <a:t>adult support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yriad Web" pitchFamily="34" charset="0"/>
              </a:rPr>
              <a:t>Advisor top 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82B000"/>
              </a:buClr>
            </a:pPr>
            <a:endParaRPr lang="en-US" dirty="0" smtClean="0">
              <a:latin typeface="Myriad Web" pitchFamily="34" charset="0"/>
            </a:endParaRPr>
          </a:p>
          <a:p>
            <a:pPr>
              <a:lnSpc>
                <a:spcPct val="80000"/>
              </a:lnSpc>
              <a:buClr>
                <a:srgbClr val="82B000"/>
              </a:buClr>
            </a:pPr>
            <a:r>
              <a:rPr lang="en-US" dirty="0" smtClean="0">
                <a:latin typeface="Myriad Web" pitchFamily="34" charset="0"/>
              </a:rPr>
              <a:t>Service</a:t>
            </a:r>
          </a:p>
          <a:p>
            <a:pPr>
              <a:lnSpc>
                <a:spcPct val="80000"/>
              </a:lnSpc>
              <a:buClr>
                <a:srgbClr val="82B000"/>
              </a:buClr>
            </a:pPr>
            <a:r>
              <a:rPr lang="en-US" dirty="0" smtClean="0">
                <a:latin typeface="Myriad Web" pitchFamily="34" charset="0"/>
              </a:rPr>
              <a:t>Socializing </a:t>
            </a:r>
            <a:endParaRPr lang="en-US" dirty="0" smtClean="0">
              <a:latin typeface="Myriad Web" pitchFamily="34" charset="0"/>
            </a:endParaRPr>
          </a:p>
          <a:p>
            <a:pPr>
              <a:lnSpc>
                <a:spcPct val="80000"/>
              </a:lnSpc>
              <a:buClr>
                <a:srgbClr val="82B000"/>
              </a:buClr>
            </a:pPr>
            <a:r>
              <a:rPr lang="en-US" dirty="0" smtClean="0">
                <a:latin typeface="Myriad Web" pitchFamily="34" charset="0"/>
              </a:rPr>
              <a:t>Ceremonies </a:t>
            </a:r>
          </a:p>
          <a:p>
            <a:pPr>
              <a:lnSpc>
                <a:spcPct val="80000"/>
              </a:lnSpc>
              <a:buClr>
                <a:srgbClr val="82B000"/>
              </a:buClr>
            </a:pPr>
            <a:r>
              <a:rPr lang="en-US" dirty="0" smtClean="0">
                <a:latin typeface="Myriad Web" pitchFamily="34" charset="0"/>
              </a:rPr>
              <a:t>Awareness </a:t>
            </a:r>
          </a:p>
          <a:p>
            <a:pPr>
              <a:lnSpc>
                <a:spcPct val="80000"/>
              </a:lnSpc>
              <a:buClr>
                <a:srgbClr val="82B000"/>
              </a:buClr>
            </a:pPr>
            <a:r>
              <a:rPr lang="en-US" dirty="0" smtClean="0">
                <a:latin typeface="Myriad Web" pitchFamily="34" charset="0"/>
              </a:rPr>
              <a:t>Education</a:t>
            </a:r>
          </a:p>
          <a:p>
            <a:pPr>
              <a:lnSpc>
                <a:spcPct val="80000"/>
              </a:lnSpc>
              <a:buClr>
                <a:srgbClr val="82B000"/>
              </a:buClr>
            </a:pPr>
            <a:r>
              <a:rPr lang="en-US" dirty="0" smtClean="0">
                <a:latin typeface="Myriad Web" pitchFamily="34" charset="0"/>
              </a:rPr>
              <a:t>Committee meetings</a:t>
            </a:r>
          </a:p>
          <a:p>
            <a:pPr>
              <a:lnSpc>
                <a:spcPct val="80000"/>
              </a:lnSpc>
              <a:buClr>
                <a:srgbClr val="82B000"/>
              </a:buClr>
            </a:pPr>
            <a:r>
              <a:rPr lang="en-US" dirty="0" smtClean="0">
                <a:latin typeface="Myriad Web" pitchFamily="34" charset="0"/>
              </a:rPr>
              <a:t>Personal                                 development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2743200" cy="7068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Meetings should be about…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1" y="1981200"/>
            <a:ext cx="2743200" cy="2362200"/>
          </a:xfrm>
        </p:spPr>
        <p:txBody>
          <a:bodyPr/>
          <a:lstStyle/>
          <a:p>
            <a:endParaRPr lang="en-US" dirty="0">
              <a:latin typeface="Myriad We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yriad Web" pitchFamily="34" charset="0"/>
              </a:rPr>
              <a:t>Paperwork</a:t>
            </a:r>
          </a:p>
          <a:p>
            <a:r>
              <a:rPr lang="en-US" dirty="0" smtClean="0">
                <a:latin typeface="Myriad Web" pitchFamily="34" charset="0"/>
              </a:rPr>
              <a:t>S</a:t>
            </a:r>
            <a:r>
              <a:rPr lang="en-US" dirty="0" smtClean="0">
                <a:latin typeface="Myriad Web" pitchFamily="34" charset="0"/>
              </a:rPr>
              <a:t>ervice hour tracking</a:t>
            </a:r>
            <a:endParaRPr lang="en-US" dirty="0" smtClean="0">
              <a:latin typeface="Myriad Web" pitchFamily="34" charset="0"/>
            </a:endParaRPr>
          </a:p>
          <a:p>
            <a:r>
              <a:rPr lang="en-US" dirty="0" smtClean="0">
                <a:latin typeface="Myriad Web" pitchFamily="34" charset="0"/>
              </a:rPr>
              <a:t>Parliamentary procedure</a:t>
            </a:r>
          </a:p>
          <a:p>
            <a:r>
              <a:rPr lang="en-US" dirty="0" smtClean="0">
                <a:latin typeface="Myriad Web" pitchFamily="34" charset="0"/>
              </a:rPr>
              <a:t>T-shirt colors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Myriad Web" pitchFamily="34" charset="0"/>
              </a:rPr>
              <a:t>Don’t </a:t>
            </a:r>
            <a:r>
              <a:rPr lang="en-US" sz="4000" dirty="0" smtClean="0">
                <a:latin typeface="Myriad Web" pitchFamily="34" charset="0"/>
              </a:rPr>
              <a:t>get hung up 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Awareness op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258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Public Awareness opt2</vt:lpstr>
      <vt:lpstr>Advisor top tips </vt:lpstr>
      <vt:lpstr>Advisor top tips </vt:lpstr>
      <vt:lpstr>Advisor top tips </vt:lpstr>
      <vt:lpstr>Advisor top tips </vt:lpstr>
      <vt:lpstr>Advisor top tips </vt:lpstr>
      <vt:lpstr>Advisor top tips </vt:lpstr>
      <vt:lpstr>Advisor top tips</vt:lpstr>
      <vt:lpstr>     Meetings should be about…</vt:lpstr>
      <vt:lpstr>Don’t get hung up on…</vt:lpstr>
      <vt:lpstr>Help your members find new service opportunities that they want to do.</vt:lpstr>
      <vt:lpstr>Community evaluation</vt:lpstr>
      <vt:lpstr>Service project ideas www.volunteermatch.org</vt:lpstr>
      <vt:lpstr>Questions? Need to order materials?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K King</dc:creator>
  <cp:lastModifiedBy>smoreland</cp:lastModifiedBy>
  <cp:revision>49</cp:revision>
  <dcterms:created xsi:type="dcterms:W3CDTF">2012-05-21T17:43:21Z</dcterms:created>
  <dcterms:modified xsi:type="dcterms:W3CDTF">2013-12-05T17:04:57Z</dcterms:modified>
</cp:coreProperties>
</file>